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27"/>
  </p:notesMasterIdLst>
  <p:handoutMasterIdLst>
    <p:handoutMasterId r:id="rId28"/>
  </p:handoutMasterIdLst>
  <p:sldIdLst>
    <p:sldId id="275" r:id="rId3"/>
    <p:sldId id="277" r:id="rId4"/>
    <p:sldId id="278" r:id="rId5"/>
    <p:sldId id="299" r:id="rId6"/>
    <p:sldId id="296" r:id="rId7"/>
    <p:sldId id="294" r:id="rId8"/>
    <p:sldId id="297" r:id="rId9"/>
    <p:sldId id="295" r:id="rId10"/>
    <p:sldId id="300" r:id="rId11"/>
    <p:sldId id="301" r:id="rId12"/>
    <p:sldId id="303" r:id="rId13"/>
    <p:sldId id="302" r:id="rId14"/>
    <p:sldId id="306" r:id="rId15"/>
    <p:sldId id="305" r:id="rId16"/>
    <p:sldId id="308" r:id="rId17"/>
    <p:sldId id="298" r:id="rId18"/>
    <p:sldId id="310" r:id="rId19"/>
    <p:sldId id="311" r:id="rId20"/>
    <p:sldId id="304" r:id="rId21"/>
    <p:sldId id="312" r:id="rId22"/>
    <p:sldId id="313" r:id="rId23"/>
    <p:sldId id="307" r:id="rId24"/>
    <p:sldId id="282" r:id="rId25"/>
    <p:sldId id="293" r:id="rId26"/>
  </p:sldIdLst>
  <p:sldSz cx="12192000" cy="6858000"/>
  <p:notesSz cx="5143500" cy="9144000"/>
  <p:embeddedFontLst>
    <p:embeddedFont>
      <p:font typeface="Alibaba PuHuiTi" pitchFamily="18" charset="-122"/>
      <p:regular r:id="rId29"/>
      <p:bold r:id="rId30"/>
    </p:embeddedFont>
    <p:embeddedFont>
      <p:font typeface="Alibaba PuHuiTi Heavy" pitchFamily="18" charset="-122"/>
      <p:regular r:id="rId31"/>
      <p:bold r:id="rId32"/>
    </p:embeddedFont>
    <p:embeddedFont>
      <p:font typeface="Alibaba PuHuiTi Medium" pitchFamily="18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阿里巴巴普惠体" pitchFamily="18" charset="-122"/>
      <p:regular r:id="rId38"/>
      <p:bold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6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2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944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23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6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4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8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3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8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5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2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5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4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1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1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60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0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8.png"/><Relationship Id="rId5" Type="http://schemas.openxmlformats.org/officeDocument/2006/relationships/image" Target="../media/image27.png"/><Relationship Id="rId15" Type="http://schemas.openxmlformats.org/officeDocument/2006/relationships/image" Target="../media/image11.png"/><Relationship Id="rId10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77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1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 l="-114" r="16"/>
          <a:stretch>
            <a:fillRect/>
          </a:stretch>
        </p:blipFill>
        <p:spPr>
          <a:xfrm>
            <a:off x="2206625" y="2360295"/>
            <a:ext cx="7856220" cy="1433830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9106" name="image 1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2808224" y="3880358"/>
            <a:ext cx="1346200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分享人：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康琪</a:t>
            </a:r>
          </a:p>
        </p:txBody>
      </p:sp>
      <p:grpSp>
        <p:nvGrpSpPr>
          <p:cNvPr id="108" name="组合 108"/>
          <p:cNvGrpSpPr/>
          <p:nvPr/>
        </p:nvGrpSpPr>
        <p:grpSpPr>
          <a:xfrm>
            <a:off x="2422271" y="3904615"/>
            <a:ext cx="219836" cy="219836"/>
            <a:chOff x="2422271" y="3904615"/>
            <a:chExt cx="219836" cy="219836"/>
          </a:xfrm>
        </p:grpSpPr>
        <p:sp>
          <p:nvSpPr>
            <p:cNvPr id="109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0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011" name="image 1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83019" y="3870833"/>
            <a:ext cx="3427984" cy="337185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6621399" y="3880358"/>
            <a:ext cx="3441700" cy="3302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spc="4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Regular" panose="00020600040101010101" charset="-122"/>
              </a:rPr>
              <a:t>解密核心技术 共探数据未来</a:t>
            </a:r>
            <a:endParaRPr lang="zh-CN" altLang="en-US" sz="1600" b="0" i="0" spc="4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Alibaba PuHuiTi Regular" panose="00020600040101010101" charset="-122"/>
            </a:endParaRPr>
          </a:p>
        </p:txBody>
      </p:sp>
      <p:grpSp>
        <p:nvGrpSpPr>
          <p:cNvPr id="1013" name="组合 1013"/>
          <p:cNvGrpSpPr/>
          <p:nvPr/>
        </p:nvGrpSpPr>
        <p:grpSpPr>
          <a:xfrm>
            <a:off x="1748408" y="5210683"/>
            <a:ext cx="8695181" cy="726821"/>
            <a:chOff x="1748408" y="5210683"/>
            <a:chExt cx="8695181" cy="726821"/>
          </a:xfrm>
        </p:grpSpPr>
        <p:sp>
          <p:nvSpPr>
            <p:cNvPr id="1014" name="Object 1014"/>
            <p:cNvSpPr txBox="1"/>
            <p:nvPr/>
          </p:nvSpPr>
          <p:spPr>
            <a:xfrm>
              <a:off x="7470901" y="5319014"/>
              <a:ext cx="2982214" cy="1905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5" name="Object 1015"/>
            <p:cNvSpPr txBox="1"/>
            <p:nvPr/>
          </p:nvSpPr>
          <p:spPr>
            <a:xfrm>
              <a:off x="1738883" y="5319014"/>
              <a:ext cx="2982214" cy="1905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016" name="Object 1016"/>
            <p:cNvSpPr txBox="1"/>
            <p:nvPr/>
          </p:nvSpPr>
          <p:spPr>
            <a:xfrm>
              <a:off x="4420870" y="5210683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同程旅行第七届大数据技术沙龙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17" name="Object 1017"/>
            <p:cNvSpPr txBox="1"/>
            <p:nvPr/>
          </p:nvSpPr>
          <p:spPr>
            <a:xfrm>
              <a:off x="4420870" y="5600319"/>
              <a:ext cx="3427984" cy="337185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zh-CN" sz="140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2023.12.23</a:t>
              </a:r>
              <a:endParaRPr lang="zh-CN" altLang="en-US" sz="14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sp>
        <p:nvSpPr>
          <p:cNvPr id="19" name="Object 4012">
            <a:extLst>
              <a:ext uri="{FF2B5EF4-FFF2-40B4-BE49-F238E27FC236}">
                <a16:creationId xmlns:a16="http://schemas.microsoft.com/office/drawing/2014/main" id="{1B3CBB3E-9FB7-9E48-B557-E89DFBC06DA3}"/>
              </a:ext>
            </a:extLst>
          </p:cNvPr>
          <p:cNvSpPr txBox="1"/>
          <p:nvPr/>
        </p:nvSpPr>
        <p:spPr>
          <a:xfrm>
            <a:off x="2808224" y="4460999"/>
            <a:ext cx="7031346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京东物流实时计算效能治理实践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 err="1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RocksDB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状态后端性能调优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Tuning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 err="1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RocksDB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State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Backend</a:t>
            </a: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508734" y="1413679"/>
            <a:ext cx="4507039" cy="481776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托管内存按需配置，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e.g.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t.m.managed.fraction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0.35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根据状态读多写少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写多读少特征配置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memtable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high-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prio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pool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e.g.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s.b.r.memory.write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-buffer-ratio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0.6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适当增加数据传输线程数，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e.g.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s.b.r.cp.transfer.thread.num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8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（作业提交检查时限制最大值，以免打爆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定制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RocksDB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Options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Factory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（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Flush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、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等）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predefined-options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APUS_SPINNING_DISK_OPTIMIZED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部分特殊情况考虑</a:t>
            </a:r>
            <a:r>
              <a:rPr lang="en-US" altLang="zh-CN" dirty="0">
                <a:solidFill>
                  <a:schemeClr val="bg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FIFO</a:t>
            </a: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chemeClr val="bg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Compaction</a:t>
            </a:r>
            <a:endParaRPr lang="en-US" altLang="zh-CN" b="0" i="0" dirty="0">
              <a:solidFill>
                <a:schemeClr val="bg2">
                  <a:lumMod val="60000"/>
                  <a:lumOff val="40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Bloom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Filter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&amp;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Partitioned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Index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BB3D8-0CF9-C44E-B3F9-3B2BBD8E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73" y="1691969"/>
            <a:ext cx="7176227" cy="40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低延迟</a:t>
            </a: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HDFS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状态存储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Low-Latency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HDFS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State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Store</a:t>
            </a: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4794210"/>
            <a:ext cx="10921266" cy="1861466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京东大数据平台（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BDP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）统一搭建低延迟状态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，分别对应不同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JRC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Zone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，避免跨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Zone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访问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相对于写入，读取的性能要求更高。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JD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支持推测读、自动隔离慢节点，也可开启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Hedged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Read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dfs.client.hedged.read.threadpool.size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64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threshold.millis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2000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（仅当集群资源充足时）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Local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Recovery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？很好用，但不是万能的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297FA-FEF7-C244-B554-AE4C955DFDDA}"/>
              </a:ext>
            </a:extLst>
          </p:cNvPr>
          <p:cNvSpPr/>
          <p:nvPr/>
        </p:nvSpPr>
        <p:spPr>
          <a:xfrm>
            <a:off x="1701209" y="1467293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98F91-DCE5-914F-9D15-81C80883A79D}"/>
              </a:ext>
            </a:extLst>
          </p:cNvPr>
          <p:cNvSpPr/>
          <p:nvPr/>
        </p:nvSpPr>
        <p:spPr>
          <a:xfrm>
            <a:off x="2041453" y="3778502"/>
            <a:ext cx="1467293" cy="42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JRC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Flink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3B431CB-B5BA-6E44-836B-3B7422A78910}"/>
              </a:ext>
            </a:extLst>
          </p:cNvPr>
          <p:cNvSpPr/>
          <p:nvPr/>
        </p:nvSpPr>
        <p:spPr>
          <a:xfrm>
            <a:off x="2317899" y="155539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HDFS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12900D9-2850-A04D-A3B8-81EED365301D}"/>
              </a:ext>
            </a:extLst>
          </p:cNvPr>
          <p:cNvSpPr/>
          <p:nvPr/>
        </p:nvSpPr>
        <p:spPr>
          <a:xfrm rot="10800000">
            <a:off x="2551814" y="2863796"/>
            <a:ext cx="446570" cy="798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F1D89-590F-164E-8A8F-44E8FD2133F7}"/>
              </a:ext>
            </a:extLst>
          </p:cNvPr>
          <p:cNvSpPr txBox="1"/>
          <p:nvPr/>
        </p:nvSpPr>
        <p:spPr>
          <a:xfrm>
            <a:off x="2913323" y="316656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CP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SP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3508A-EF6D-E94C-9095-B582F6FC04AF}"/>
              </a:ext>
            </a:extLst>
          </p:cNvPr>
          <p:cNvSpPr txBox="1"/>
          <p:nvPr/>
        </p:nvSpPr>
        <p:spPr>
          <a:xfrm>
            <a:off x="2375977" y="446395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D3BCE1-8005-3543-8853-3F0F1A470EE2}"/>
              </a:ext>
            </a:extLst>
          </p:cNvPr>
          <p:cNvSpPr/>
          <p:nvPr/>
        </p:nvSpPr>
        <p:spPr>
          <a:xfrm>
            <a:off x="5015907" y="1467293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E50863-1003-6E49-820A-192DB95FBB46}"/>
              </a:ext>
            </a:extLst>
          </p:cNvPr>
          <p:cNvSpPr/>
          <p:nvPr/>
        </p:nvSpPr>
        <p:spPr>
          <a:xfrm>
            <a:off x="5356151" y="3778502"/>
            <a:ext cx="1467293" cy="42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JRC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Flink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2CFB5007-05C5-4340-8C0B-C02F311F9F7B}"/>
              </a:ext>
            </a:extLst>
          </p:cNvPr>
          <p:cNvSpPr/>
          <p:nvPr/>
        </p:nvSpPr>
        <p:spPr>
          <a:xfrm>
            <a:off x="5632597" y="155539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HDFS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0430B62-6B56-194B-BDCF-2318B93253F8}"/>
              </a:ext>
            </a:extLst>
          </p:cNvPr>
          <p:cNvSpPr/>
          <p:nvPr/>
        </p:nvSpPr>
        <p:spPr>
          <a:xfrm rot="10800000">
            <a:off x="5866512" y="2863796"/>
            <a:ext cx="446570" cy="798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6E405-E1F5-F347-B905-362FA200A2BB}"/>
              </a:ext>
            </a:extLst>
          </p:cNvPr>
          <p:cNvSpPr txBox="1"/>
          <p:nvPr/>
        </p:nvSpPr>
        <p:spPr>
          <a:xfrm>
            <a:off x="6228021" y="316656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CP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SP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F7A38-6665-8841-AC90-136D4B42D9BC}"/>
              </a:ext>
            </a:extLst>
          </p:cNvPr>
          <p:cNvSpPr txBox="1"/>
          <p:nvPr/>
        </p:nvSpPr>
        <p:spPr>
          <a:xfrm>
            <a:off x="5690675" y="446395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256EB2-7C1A-B54E-868A-02A768B68198}"/>
              </a:ext>
            </a:extLst>
          </p:cNvPr>
          <p:cNvSpPr/>
          <p:nvPr/>
        </p:nvSpPr>
        <p:spPr>
          <a:xfrm>
            <a:off x="8330606" y="1467293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BE6980-3CD6-F640-9F5E-160AAFD3CC49}"/>
              </a:ext>
            </a:extLst>
          </p:cNvPr>
          <p:cNvSpPr/>
          <p:nvPr/>
        </p:nvSpPr>
        <p:spPr>
          <a:xfrm>
            <a:off x="8670850" y="3778502"/>
            <a:ext cx="1467293" cy="42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JRC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Flink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9A052136-684D-DD45-8AB1-449BB0F68971}"/>
              </a:ext>
            </a:extLst>
          </p:cNvPr>
          <p:cNvSpPr/>
          <p:nvPr/>
        </p:nvSpPr>
        <p:spPr>
          <a:xfrm>
            <a:off x="8947296" y="155539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HDFS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E4691137-941B-544C-ABCB-340F8FBCED42}"/>
              </a:ext>
            </a:extLst>
          </p:cNvPr>
          <p:cNvSpPr/>
          <p:nvPr/>
        </p:nvSpPr>
        <p:spPr>
          <a:xfrm rot="10800000">
            <a:off x="9181211" y="2863796"/>
            <a:ext cx="446570" cy="798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68F9F4-6986-9146-89D5-E2393CD05FC1}"/>
              </a:ext>
            </a:extLst>
          </p:cNvPr>
          <p:cNvSpPr txBox="1"/>
          <p:nvPr/>
        </p:nvSpPr>
        <p:spPr>
          <a:xfrm>
            <a:off x="9542720" y="316656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CP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SP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6F404-3E98-0D46-8B2A-9E20A237416D}"/>
              </a:ext>
            </a:extLst>
          </p:cNvPr>
          <p:cNvSpPr txBox="1"/>
          <p:nvPr/>
        </p:nvSpPr>
        <p:spPr>
          <a:xfrm>
            <a:off x="9005374" y="446395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17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规范化</a:t>
            </a: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State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用法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Normalize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State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Usage</a:t>
            </a: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487469" y="1456211"/>
            <a:ext cx="5567014" cy="477523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序列化问题很可能导致性能降级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ValueState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&lt;HashMap&lt;K,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V&gt;&gt;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→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MapState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&lt;K,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V&gt;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MapState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&lt;K,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HashSet&lt;V&gt;&gt;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→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MapState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&lt;K,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HashMap&lt;V,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V&gt;&gt;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→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Custom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HashSet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Serializer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TTL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给定默认值，防止无限膨胀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StateTtlConfig#cleanupInRocksdbCompactFilter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(N)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，根据吞吐量设定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值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SQL</a:t>
            </a:r>
            <a:r>
              <a:rPr lang="zh-CN" altLang="en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细粒度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TTL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？基于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Hint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扩展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SELECT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…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FROM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t_a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*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+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TTL(‘duration’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‘3d’)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*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t_b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*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+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TTL(‘duration’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‘6h’)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*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…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当然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FLIP-292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(COMPILE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PLAN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)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更佳</a:t>
            </a: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62974C-73CE-9544-B486-1C6921AE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19" y="1352420"/>
            <a:ext cx="5915851" cy="47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89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实例：部分更新场景改造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Example: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Refactoring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Partial-Update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Scenario</a:t>
            </a:r>
          </a:p>
        </p:txBody>
      </p:sp>
      <p:sp>
        <p:nvSpPr>
          <p:cNvPr id="9" name="Object 707">
            <a:extLst>
              <a:ext uri="{FF2B5EF4-FFF2-40B4-BE49-F238E27FC236}">
                <a16:creationId xmlns:a16="http://schemas.microsoft.com/office/drawing/2014/main" id="{7801331A-0001-2F44-B898-5ACEA0EC36DB}"/>
              </a:ext>
            </a:extLst>
          </p:cNvPr>
          <p:cNvSpPr txBox="1"/>
          <p:nvPr/>
        </p:nvSpPr>
        <p:spPr>
          <a:xfrm>
            <a:off x="487469" y="1541273"/>
            <a:ext cx="5608531" cy="477523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Partial-update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是物流实时数据的重要特征，占比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50%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以上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旧有任务大多重度依赖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Elasticsearch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作为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Partial-update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引擎，成本高、难运维、不利于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OLAP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查询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改造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：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ULink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平台提供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Partial-update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算子，内置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MapState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，自动感知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Sink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schema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进行合并，结果写入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StarRocks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主键模型（时效性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30sec~1min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改造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：利用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`partial-update`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engine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直接合并，消灭大状态，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StarRocks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Catalog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外表查询（时效性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5min~10min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实测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0.6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+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3.2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OLAP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性能优于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Hudi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0.13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9B60FD-4D67-6249-963C-AC9D74310641}"/>
              </a:ext>
            </a:extLst>
          </p:cNvPr>
          <p:cNvSpPr/>
          <p:nvPr/>
        </p:nvSpPr>
        <p:spPr>
          <a:xfrm>
            <a:off x="7147000" y="860786"/>
            <a:ext cx="1635495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waybill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info_x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2DAEB8-60EA-DB4E-A6E0-196AEBA8F1CD}"/>
              </a:ext>
            </a:extLst>
          </p:cNvPr>
          <p:cNvSpPr/>
          <p:nvPr/>
        </p:nvSpPr>
        <p:spPr>
          <a:xfrm>
            <a:off x="9505095" y="860786"/>
            <a:ext cx="1635495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waybill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info_y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091F8A-7DF7-5A47-89CA-2AD592178061}"/>
              </a:ext>
            </a:extLst>
          </p:cNvPr>
          <p:cNvSpPr/>
          <p:nvPr/>
        </p:nvSpPr>
        <p:spPr>
          <a:xfrm>
            <a:off x="7778758" y="1792636"/>
            <a:ext cx="2761173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Link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partial-update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op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0264F6-178B-7044-80C4-75CEEFFC25CA}"/>
              </a:ext>
            </a:extLst>
          </p:cNvPr>
          <p:cNvSpPr/>
          <p:nvPr/>
        </p:nvSpPr>
        <p:spPr>
          <a:xfrm>
            <a:off x="6238065" y="1797346"/>
            <a:ext cx="1183464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MapState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4F82E9-FCE4-EB42-BBEE-3EF90109EF75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7964748" y="1200580"/>
            <a:ext cx="1194597" cy="592056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F330D8-3572-FE47-A6BC-2660AF5E8769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9159345" y="1200580"/>
            <a:ext cx="1163498" cy="592056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57FD81-39BF-F74E-8524-57B930B0B303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7421529" y="1962533"/>
            <a:ext cx="357229" cy="4710"/>
          </a:xfrm>
          <a:prstGeom prst="straightConnector1">
            <a:avLst/>
          </a:prstGeom>
          <a:ln w="19050">
            <a:solidFill>
              <a:srgbClr val="47FB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4997808-8919-9B41-99A7-B549DE5588DA}"/>
              </a:ext>
            </a:extLst>
          </p:cNvPr>
          <p:cNvSpPr/>
          <p:nvPr/>
        </p:nvSpPr>
        <p:spPr>
          <a:xfrm>
            <a:off x="8187288" y="2674082"/>
            <a:ext cx="1944112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SR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PK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table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2ECA1B-9802-5E4D-B5EE-844582897D9D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flipH="1">
            <a:off x="9159344" y="2132430"/>
            <a:ext cx="1" cy="541652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033477-2078-9748-8768-F2AC479FE991}"/>
              </a:ext>
            </a:extLst>
          </p:cNvPr>
          <p:cNvSpPr/>
          <p:nvPr/>
        </p:nvSpPr>
        <p:spPr>
          <a:xfrm>
            <a:off x="10653855" y="2674082"/>
            <a:ext cx="1183464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Catalog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BE55C5-5C5F-2249-BCEC-FDF0A1D99AED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10131400" y="2843979"/>
            <a:ext cx="522455" cy="0"/>
          </a:xfrm>
          <a:prstGeom prst="straightConnector1">
            <a:avLst/>
          </a:prstGeom>
          <a:ln w="19050">
            <a:solidFill>
              <a:srgbClr val="47FB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B9EC5B-9AE6-3348-9D58-B7E3BDB17F8E}"/>
              </a:ext>
            </a:extLst>
          </p:cNvPr>
          <p:cNvSpPr/>
          <p:nvPr/>
        </p:nvSpPr>
        <p:spPr>
          <a:xfrm>
            <a:off x="7147000" y="3904054"/>
            <a:ext cx="1635495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waybill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info_x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1139D7F-E9EA-5545-A47C-78C2E4F3E2C8}"/>
              </a:ext>
            </a:extLst>
          </p:cNvPr>
          <p:cNvSpPr/>
          <p:nvPr/>
        </p:nvSpPr>
        <p:spPr>
          <a:xfrm>
            <a:off x="9505095" y="3904054"/>
            <a:ext cx="1635495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waybill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_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info_y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C1DF7DA-DD27-4743-BFD1-02A3BC3913EE}"/>
              </a:ext>
            </a:extLst>
          </p:cNvPr>
          <p:cNvSpPr/>
          <p:nvPr/>
        </p:nvSpPr>
        <p:spPr>
          <a:xfrm>
            <a:off x="7778758" y="4835904"/>
            <a:ext cx="2761173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imon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partial-update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tbl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49AD75-2954-FE49-89D9-3BF454DF04A7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7964748" y="4243848"/>
            <a:ext cx="1194597" cy="592056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D0BD18-C92D-F244-BF13-328E953C9546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 flipH="1">
            <a:off x="9159345" y="4243848"/>
            <a:ext cx="1163498" cy="592056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7191016-661C-9F4F-892D-1D0B98181BE6}"/>
              </a:ext>
            </a:extLst>
          </p:cNvPr>
          <p:cNvSpPr/>
          <p:nvPr/>
        </p:nvSpPr>
        <p:spPr>
          <a:xfrm>
            <a:off x="8187288" y="5717350"/>
            <a:ext cx="1944112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SR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Paimon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ext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F57A8E-D83D-FC41-961E-98480D1872BA}"/>
              </a:ext>
            </a:extLst>
          </p:cNvPr>
          <p:cNvCxnSpPr>
            <a:cxnSpLocks/>
            <a:stCxn id="37" idx="0"/>
            <a:endCxn id="32" idx="2"/>
          </p:cNvCxnSpPr>
          <p:nvPr/>
        </p:nvCxnSpPr>
        <p:spPr>
          <a:xfrm flipV="1">
            <a:off x="9159344" y="5175698"/>
            <a:ext cx="1" cy="541652"/>
          </a:xfrm>
          <a:prstGeom prst="straightConnector1">
            <a:avLst/>
          </a:prstGeom>
          <a:ln w="19050">
            <a:solidFill>
              <a:srgbClr val="47F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CDA22F-7205-464E-940E-852B8DE9410A}"/>
              </a:ext>
            </a:extLst>
          </p:cNvPr>
          <p:cNvSpPr/>
          <p:nvPr/>
        </p:nvSpPr>
        <p:spPr>
          <a:xfrm>
            <a:off x="10653855" y="5717350"/>
            <a:ext cx="1183464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Catalog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B6309A-7F39-4C48-A8D6-E2D775B6A0F1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10131400" y="5887247"/>
            <a:ext cx="522455" cy="0"/>
          </a:xfrm>
          <a:prstGeom prst="straightConnector1">
            <a:avLst/>
          </a:prstGeom>
          <a:ln w="19050">
            <a:solidFill>
              <a:srgbClr val="47FB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>
            <a:extLst>
              <a:ext uri="{FF2B5EF4-FFF2-40B4-BE49-F238E27FC236}">
                <a16:creationId xmlns:a16="http://schemas.microsoft.com/office/drawing/2014/main" id="{58DF43F1-3BCF-A540-B881-CBB8BB4774FB}"/>
              </a:ext>
            </a:extLst>
          </p:cNvPr>
          <p:cNvSpPr/>
          <p:nvPr/>
        </p:nvSpPr>
        <p:spPr>
          <a:xfrm>
            <a:off x="8936059" y="3206523"/>
            <a:ext cx="446570" cy="798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1AFBAD-ADD4-6D46-83C9-E26EE37F4A24}"/>
              </a:ext>
            </a:extLst>
          </p:cNvPr>
          <p:cNvSpPr/>
          <p:nvPr/>
        </p:nvSpPr>
        <p:spPr>
          <a:xfrm>
            <a:off x="6251523" y="4835904"/>
            <a:ext cx="1183464" cy="33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JDC</a:t>
            </a:r>
            <a:r>
              <a:rPr lang="zh-CN" altLang="en-US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OSS</a:t>
            </a:r>
            <a:endParaRPr lang="en-CN"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E9E39-D860-2B4E-B2D3-158E4F1593A9}"/>
              </a:ext>
            </a:extLst>
          </p:cNvPr>
          <p:cNvCxnSpPr/>
          <p:nvPr/>
        </p:nvCxnSpPr>
        <p:spPr>
          <a:xfrm flipH="1">
            <a:off x="7427887" y="5001091"/>
            <a:ext cx="357229" cy="4710"/>
          </a:xfrm>
          <a:prstGeom prst="straightConnector1">
            <a:avLst/>
          </a:prstGeom>
          <a:ln w="19050">
            <a:solidFill>
              <a:srgbClr val="47FB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网络缓存预估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Network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Buffer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Estimation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endParaRPr lang="en-US" altLang="zh-CN" sz="20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721390" y="4508208"/>
            <a:ext cx="10559754" cy="192526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用户难以理解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Network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Buffer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概念及分配，设定网络内存参数往往有误，造成严重浪费或无法启动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通过获取作业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JobGraph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ExecutionGraph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，拓扑排序并大致计算作业及每个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所需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Buffer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#Buffer-RP = #RS + 1 &amp;&amp; #Buffer-RS &lt;= max-buffers-per-channel (10)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#Buffer-IG = #IC * buffers-per-channel (2, exclusive) + floating-buffers-per-gate (8, floating)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POINTWISE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ALL_TO_ALL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distribution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pattern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B800B-50C1-C74C-B701-08492F288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993" y="1418895"/>
            <a:ext cx="9232013" cy="30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部分</a:t>
            </a: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增强工作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Enhancements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endParaRPr lang="en-US" altLang="zh-CN" sz="20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1424314"/>
            <a:ext cx="5211579" cy="4977257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由于历史原因，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JDL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内部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许多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维度数据只能以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JSF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接口的形式获取，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API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和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UDF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重复编码多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提供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SQL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化的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JSF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实时维表和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Lookup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join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实现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泛化调用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+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Proxy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cache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通用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cache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支持配置堆外缓存，充分利用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Task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Off-Heap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区域，降低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GC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压力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‘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lookup.cache.off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-heap’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‘true’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SQL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Sink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攒批参数推荐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支持内部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Avro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Changelog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格式解析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支持高吞吐双流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配置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JimDB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存储（不要求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Exactly-once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的场景）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35000"/>
              </a:lnSpc>
            </a:pP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EC02F-9A36-D041-895F-DF73F96CF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12" y="708227"/>
            <a:ext cx="5433237" cy="252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56852-1E93-0E45-A895-7D8A91AAF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470" y="3278662"/>
            <a:ext cx="4123660" cy="30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4" name="image 4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9349" y="1370583"/>
            <a:ext cx="3194177" cy="3178175"/>
          </a:xfrm>
          <a:prstGeom prst="rect">
            <a:avLst/>
          </a:prstGeom>
        </p:spPr>
      </p:pic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155622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165147" y="3592067"/>
            <a:ext cx="5776678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Reliability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Guarantee</a:t>
            </a:r>
            <a:endParaRPr lang="zh-CN" altLang="en-US" sz="2100" b="0" i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012" name="Object 4012"/>
          <p:cNvSpPr txBox="1"/>
          <p:nvPr/>
        </p:nvSpPr>
        <p:spPr>
          <a:xfrm>
            <a:off x="5176068" y="2848356"/>
            <a:ext cx="625393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可靠性保障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16" name="image 4014">
            <a:extLst>
              <a:ext uri="{FF2B5EF4-FFF2-40B4-BE49-F238E27FC236}">
                <a16:creationId xmlns:a16="http://schemas.microsoft.com/office/drawing/2014/main" id="{B159620F-B312-8543-862D-19E351A3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6707" y="1285240"/>
            <a:ext cx="4644263" cy="4620895"/>
          </a:xfrm>
          <a:prstGeom prst="rect">
            <a:avLst/>
          </a:prstGeom>
        </p:spPr>
      </p:pic>
      <p:pic>
        <p:nvPicPr>
          <p:cNvPr id="17" name="image 4015">
            <a:extLst>
              <a:ext uri="{FF2B5EF4-FFF2-40B4-BE49-F238E27FC236}">
                <a16:creationId xmlns:a16="http://schemas.microsoft.com/office/drawing/2014/main" id="{A86C5ACD-4181-1044-BD0B-206CCB3F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1749" y="1522983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作业定级与双流建设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Job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Leveling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Dual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Stream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Backup</a:t>
            </a: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5060022"/>
            <a:ext cx="10921266" cy="122194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集团内部根据事故影响级别、范围等制定统一定级标准，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JRC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平台统一管理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L0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级别作业双机房双活（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MTTR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30sec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）；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L1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作业双流冷备，支持全链路一键切换机房（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MTTR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&lt;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5min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L2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为一般作业，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best-effort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recovery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；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L3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在大促和流量高峰期自动降级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297FA-FEF7-C244-B554-AE4C955DFDDA}"/>
              </a:ext>
            </a:extLst>
          </p:cNvPr>
          <p:cNvSpPr/>
          <p:nvPr/>
        </p:nvSpPr>
        <p:spPr>
          <a:xfrm>
            <a:off x="748701" y="1555399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3508A-EF6D-E94C-9095-B582F6FC04AF}"/>
              </a:ext>
            </a:extLst>
          </p:cNvPr>
          <p:cNvSpPr txBox="1"/>
          <p:nvPr/>
        </p:nvSpPr>
        <p:spPr>
          <a:xfrm>
            <a:off x="1423469" y="455205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D3BCE1-8005-3543-8853-3F0F1A470EE2}"/>
              </a:ext>
            </a:extLst>
          </p:cNvPr>
          <p:cNvSpPr/>
          <p:nvPr/>
        </p:nvSpPr>
        <p:spPr>
          <a:xfrm>
            <a:off x="3013434" y="1555399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F7A38-6665-8841-AC90-136D4B42D9BC}"/>
              </a:ext>
            </a:extLst>
          </p:cNvPr>
          <p:cNvSpPr txBox="1"/>
          <p:nvPr/>
        </p:nvSpPr>
        <p:spPr>
          <a:xfrm>
            <a:off x="3688202" y="455205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B256EB2-7C1A-B54E-868A-02A768B68198}"/>
              </a:ext>
            </a:extLst>
          </p:cNvPr>
          <p:cNvSpPr/>
          <p:nvPr/>
        </p:nvSpPr>
        <p:spPr>
          <a:xfrm>
            <a:off x="6172660" y="1536359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6F404-3E98-0D46-8B2A-9E20A237416D}"/>
              </a:ext>
            </a:extLst>
          </p:cNvPr>
          <p:cNvSpPr txBox="1"/>
          <p:nvPr/>
        </p:nvSpPr>
        <p:spPr>
          <a:xfrm>
            <a:off x="6847428" y="453301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6C133F-B070-A94D-B20F-17248169DD01}"/>
              </a:ext>
            </a:extLst>
          </p:cNvPr>
          <p:cNvSpPr/>
          <p:nvPr/>
        </p:nvSpPr>
        <p:spPr>
          <a:xfrm>
            <a:off x="1176663" y="1769060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DTS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19054-D90F-4445-9AE5-C53BEE3592F3}"/>
              </a:ext>
            </a:extLst>
          </p:cNvPr>
          <p:cNvSpPr/>
          <p:nvPr/>
        </p:nvSpPr>
        <p:spPr>
          <a:xfrm>
            <a:off x="1176663" y="2811744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L0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C25410-3826-4D41-A2B7-98261D31BEF5}"/>
              </a:ext>
            </a:extLst>
          </p:cNvPr>
          <p:cNvSpPr/>
          <p:nvPr/>
        </p:nvSpPr>
        <p:spPr>
          <a:xfrm>
            <a:off x="1176663" y="3842761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JDQ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62B48F-5148-5340-B0AE-0D07AC3B07A4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>
            <a:off x="1867780" y="2180321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B4DACD-A255-9B48-8033-A62155FE3590}"/>
              </a:ext>
            </a:extLst>
          </p:cNvPr>
          <p:cNvCxnSpPr>
            <a:cxnSpLocks/>
          </p:cNvCxnSpPr>
          <p:nvPr/>
        </p:nvCxnSpPr>
        <p:spPr>
          <a:xfrm>
            <a:off x="1867779" y="3211338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6839DE2-9AC2-DA4C-95E3-737AFE0290E4}"/>
              </a:ext>
            </a:extLst>
          </p:cNvPr>
          <p:cNvSpPr/>
          <p:nvPr/>
        </p:nvSpPr>
        <p:spPr>
          <a:xfrm>
            <a:off x="3440947" y="1769060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DTS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S’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51CA36-BCEE-6647-BBD6-DF0CD83C3543}"/>
              </a:ext>
            </a:extLst>
          </p:cNvPr>
          <p:cNvSpPr/>
          <p:nvPr/>
        </p:nvSpPr>
        <p:spPr>
          <a:xfrm>
            <a:off x="3440947" y="2811744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L0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J’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00B51D-3224-074E-BAD5-9FA89DD3C1EA}"/>
              </a:ext>
            </a:extLst>
          </p:cNvPr>
          <p:cNvSpPr/>
          <p:nvPr/>
        </p:nvSpPr>
        <p:spPr>
          <a:xfrm>
            <a:off x="3440947" y="3842761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JDQ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T’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05751F-8448-3448-A254-8A6E89B5E01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132064" y="2180321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7B536E-D4D7-DA45-B101-7BC909045EB4}"/>
              </a:ext>
            </a:extLst>
          </p:cNvPr>
          <p:cNvCxnSpPr>
            <a:cxnSpLocks/>
          </p:cNvCxnSpPr>
          <p:nvPr/>
        </p:nvCxnSpPr>
        <p:spPr>
          <a:xfrm>
            <a:off x="4132063" y="3211338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2A49958-FFA3-4A45-8864-6CFB59FEACD6}"/>
              </a:ext>
            </a:extLst>
          </p:cNvPr>
          <p:cNvSpPr/>
          <p:nvPr/>
        </p:nvSpPr>
        <p:spPr>
          <a:xfrm>
            <a:off x="6566932" y="1769060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DTS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02D777-8358-7D43-8A2A-4570218CFC96}"/>
              </a:ext>
            </a:extLst>
          </p:cNvPr>
          <p:cNvSpPr/>
          <p:nvPr/>
        </p:nvSpPr>
        <p:spPr>
          <a:xfrm>
            <a:off x="6566932" y="2811744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00B0B5-C1AD-8A44-A2AD-035B3D6BD271}"/>
              </a:ext>
            </a:extLst>
          </p:cNvPr>
          <p:cNvSpPr/>
          <p:nvPr/>
        </p:nvSpPr>
        <p:spPr>
          <a:xfrm>
            <a:off x="6566932" y="3842761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JDQ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780172-2818-A840-9ACB-F0F4249FCE02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7258049" y="2180321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C34A80-E66F-5E47-9B30-9389BB457E3E}"/>
              </a:ext>
            </a:extLst>
          </p:cNvPr>
          <p:cNvCxnSpPr>
            <a:cxnSpLocks/>
          </p:cNvCxnSpPr>
          <p:nvPr/>
        </p:nvCxnSpPr>
        <p:spPr>
          <a:xfrm>
            <a:off x="7258048" y="3211338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CE6AB82-70C4-484E-9057-31B1709B296A}"/>
              </a:ext>
            </a:extLst>
          </p:cNvPr>
          <p:cNvSpPr/>
          <p:nvPr/>
        </p:nvSpPr>
        <p:spPr>
          <a:xfrm>
            <a:off x="9439978" y="1495963"/>
            <a:ext cx="2160185" cy="29239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8A4E66-E17A-2D4D-A7C2-73CDC3390792}"/>
              </a:ext>
            </a:extLst>
          </p:cNvPr>
          <p:cNvSpPr txBox="1"/>
          <p:nvPr/>
        </p:nvSpPr>
        <p:spPr>
          <a:xfrm>
            <a:off x="10114746" y="449262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Zone</a:t>
            </a:r>
            <a:r>
              <a:rPr lang="zh-CN" altLang="en-US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</a:t>
            </a:r>
            <a:endParaRPr lang="en-CN" sz="16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382C3F-749B-2A4D-AC8E-15BB70F15419}"/>
              </a:ext>
            </a:extLst>
          </p:cNvPr>
          <p:cNvSpPr/>
          <p:nvPr/>
        </p:nvSpPr>
        <p:spPr>
          <a:xfrm>
            <a:off x="9834250" y="1728664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DTS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S’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339D13-F559-AE4B-9640-427EE9866B33}"/>
              </a:ext>
            </a:extLst>
          </p:cNvPr>
          <p:cNvSpPr/>
          <p:nvPr/>
        </p:nvSpPr>
        <p:spPr>
          <a:xfrm>
            <a:off x="9834250" y="2771348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L1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Job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J’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B010E7-3345-C644-8660-0F36A26927FA}"/>
              </a:ext>
            </a:extLst>
          </p:cNvPr>
          <p:cNvSpPr/>
          <p:nvPr/>
        </p:nvSpPr>
        <p:spPr>
          <a:xfrm>
            <a:off x="9834250" y="3802365"/>
            <a:ext cx="1382233" cy="411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JDQ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T’</a:t>
            </a:r>
            <a:endParaRPr lang="en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1E019B-3896-1B4E-AFC4-00748D7F87D2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10525367" y="2139925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1EE96F-CF22-C441-ADF9-7DB33406D4DA}"/>
              </a:ext>
            </a:extLst>
          </p:cNvPr>
          <p:cNvCxnSpPr>
            <a:cxnSpLocks/>
          </p:cNvCxnSpPr>
          <p:nvPr/>
        </p:nvCxnSpPr>
        <p:spPr>
          <a:xfrm>
            <a:off x="10525366" y="3170942"/>
            <a:ext cx="0" cy="63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Down Arrow 51">
            <a:extLst>
              <a:ext uri="{FF2B5EF4-FFF2-40B4-BE49-F238E27FC236}">
                <a16:creationId xmlns:a16="http://schemas.microsoft.com/office/drawing/2014/main" id="{00687AD8-68AF-6E41-B60C-FBA518771509}"/>
              </a:ext>
            </a:extLst>
          </p:cNvPr>
          <p:cNvSpPr/>
          <p:nvPr/>
        </p:nvSpPr>
        <p:spPr>
          <a:xfrm rot="16200000">
            <a:off x="8663794" y="2551281"/>
            <a:ext cx="446570" cy="93218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4CD31-FE1E-C949-B312-A3C395E72D2E}"/>
              </a:ext>
            </a:extLst>
          </p:cNvPr>
          <p:cNvSpPr txBox="1"/>
          <p:nvPr/>
        </p:nvSpPr>
        <p:spPr>
          <a:xfrm>
            <a:off x="8365183" y="2431204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一键切换</a:t>
            </a:r>
          </a:p>
        </p:txBody>
      </p:sp>
    </p:spTree>
    <p:extLst>
      <p:ext uri="{BB962C8B-B14F-4D97-AF65-F5344CB8AC3E}">
        <p14:creationId xmlns:p14="http://schemas.microsoft.com/office/powerpoint/2010/main" val="10905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作业快速恢复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Job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Fast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Failover</a:t>
            </a: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5560825"/>
            <a:ext cx="10921266" cy="64670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默认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Region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failover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有时仍不能满足恢复时效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重点作业适当冗余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TaskManager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或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Slot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，发生抖动时秒级单点恢复，几乎无断流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81A3-08CD-1B45-8BB5-1513F26F5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6" y="2868785"/>
            <a:ext cx="8662259" cy="196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651BD-9315-3143-B7B1-98C4987B3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76" y="1622362"/>
            <a:ext cx="11345029" cy="1002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692B2-8BB5-3F49-AF3E-2383450A0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489" y="4253078"/>
            <a:ext cx="4321475" cy="11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K8s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部署下的网络容错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Network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Fault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Tolerance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in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K8s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Deployment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endParaRPr lang="en-US" altLang="zh-CN" sz="20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1349883"/>
            <a:ext cx="11016956" cy="4412961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K8s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网络虚拟化导致传输性能损失，大流量或复杂拓扑作业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有稳定性隐患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PartitionNotFoundException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 Partition 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xx@host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not found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默认增大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请求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RS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的指数退避时长：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taskmanager.network.request-backoff.max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240000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AskTimeoutException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 Ask timed out on Actor 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akka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://xx after xx 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ms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增大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Akka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超时和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DeathWatch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间隔：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akka.ask.timeout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100s,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akka.watch.heartbeat.interval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15s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TimeoutException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 Heartbeat of 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TaskManager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with id xx timed out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默认增大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TM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心跳超时：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heartbeat.timeout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100000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FlinkException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 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ResourceManager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leader changed to new address null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增大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ZK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Session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超时：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high-</a:t>
            </a:r>
            <a:r>
              <a:rPr lang="en-US" altLang="zh-CN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availability.zookeeper.client.session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-timeout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=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60000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64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30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1727200"/>
            <a:ext cx="5130800" cy="723900"/>
          </a:xfrm>
          <a:prstGeom prst="rect">
            <a:avLst/>
          </a:prstGeom>
        </p:spPr>
      </p:pic>
      <p:pic>
        <p:nvPicPr>
          <p:cNvPr id="9307" name="image 3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2667000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3606800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0700" y="4546600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/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blipFill>
                  <a:blip r:embed="rId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blipFill>
                <a:blip r:embed="rId6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blipFill>
                  <a:blip r:embed="rId8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blipFill>
                <a:blip r:embed="rId8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pic>
        <p:nvPicPr>
          <p:cNvPr id="93017" name="image 30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1754505"/>
            <a:ext cx="638302" cy="638302"/>
          </a:xfrm>
          <a:prstGeom prst="rect">
            <a:avLst/>
          </a:prstGeom>
        </p:spPr>
      </p:pic>
      <p:pic>
        <p:nvPicPr>
          <p:cNvPr id="9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2694813"/>
            <a:ext cx="638302" cy="638302"/>
          </a:xfrm>
          <a:prstGeom prst="rect">
            <a:avLst/>
          </a:prstGeom>
        </p:spPr>
      </p:pic>
      <p:pic>
        <p:nvPicPr>
          <p:cNvPr id="93019" name="image 30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3634994"/>
            <a:ext cx="638302" cy="638302"/>
          </a:xfrm>
          <a:prstGeom prst="rect">
            <a:avLst/>
          </a:prstGeom>
        </p:spPr>
      </p:pic>
      <p:pic>
        <p:nvPicPr>
          <p:cNvPr id="93020" name="image 3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17237" y="4575175"/>
            <a:ext cx="638302" cy="638302"/>
          </a:xfrm>
          <a:prstGeom prst="rect">
            <a:avLst/>
          </a:prstGeom>
        </p:spPr>
      </p:pic>
      <p:pic>
        <p:nvPicPr>
          <p:cNvPr id="93021" name="image 3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1831975"/>
            <a:ext cx="267081" cy="496062"/>
          </a:xfrm>
          <a:prstGeom prst="rect">
            <a:avLst/>
          </a:prstGeom>
        </p:spPr>
      </p:pic>
      <p:sp>
        <p:nvSpPr>
          <p:cNvPr id="3022" name="Object 3022"/>
          <p:cNvSpPr txBox="1"/>
          <p:nvPr/>
        </p:nvSpPr>
        <p:spPr>
          <a:xfrm>
            <a:off x="4996053" y="1841500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1</a:t>
            </a:r>
            <a:endParaRPr lang="zh-CN" altLang="en-US"/>
          </a:p>
        </p:txBody>
      </p:sp>
      <p:pic>
        <p:nvPicPr>
          <p:cNvPr id="93023" name="image 30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2767584"/>
            <a:ext cx="267081" cy="496062"/>
          </a:xfrm>
          <a:prstGeom prst="rect">
            <a:avLst/>
          </a:prstGeom>
        </p:spPr>
      </p:pic>
      <p:sp>
        <p:nvSpPr>
          <p:cNvPr id="3024" name="Object 3024"/>
          <p:cNvSpPr txBox="1"/>
          <p:nvPr/>
        </p:nvSpPr>
        <p:spPr>
          <a:xfrm>
            <a:off x="4996053" y="2777109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2</a:t>
            </a:r>
            <a:endParaRPr lang="zh-CN" altLang="en-US"/>
          </a:p>
        </p:txBody>
      </p:sp>
      <p:pic>
        <p:nvPicPr>
          <p:cNvPr id="93025" name="image 30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3703192"/>
            <a:ext cx="267081" cy="496062"/>
          </a:xfrm>
          <a:prstGeom prst="rect">
            <a:avLst/>
          </a:prstGeom>
        </p:spPr>
      </p:pic>
      <p:sp>
        <p:nvSpPr>
          <p:cNvPr id="3026" name="Object 3026"/>
          <p:cNvSpPr txBox="1"/>
          <p:nvPr/>
        </p:nvSpPr>
        <p:spPr>
          <a:xfrm>
            <a:off x="4996053" y="371271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3</a:t>
            </a:r>
            <a:endParaRPr lang="zh-CN" altLang="en-US"/>
          </a:p>
        </p:txBody>
      </p:sp>
      <p:pic>
        <p:nvPicPr>
          <p:cNvPr id="93027" name="image 30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86528" y="4638802"/>
            <a:ext cx="267081" cy="496062"/>
          </a:xfrm>
          <a:prstGeom prst="rect">
            <a:avLst/>
          </a:prstGeom>
        </p:spPr>
      </p:pic>
      <p:sp>
        <p:nvSpPr>
          <p:cNvPr id="3028" name="Object 3028"/>
          <p:cNvSpPr txBox="1"/>
          <p:nvPr/>
        </p:nvSpPr>
        <p:spPr>
          <a:xfrm>
            <a:off x="4996053" y="4648327"/>
            <a:ext cx="228600" cy="482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500" b="0" i="0" dirty="0">
                <a:solidFill>
                  <a:srgbClr val="FFFFFF"/>
                </a:solidFill>
                <a:latin typeface="OPPOSans-B"/>
                <a:ea typeface="OPPOSans-B"/>
              </a:rPr>
              <a:t>4</a:t>
            </a:r>
            <a:endParaRPr lang="zh-CN" altLang="en-US"/>
          </a:p>
        </p:txBody>
      </p:sp>
      <p:pic>
        <p:nvPicPr>
          <p:cNvPr id="93029" name="image 302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1683955"/>
            <a:ext cx="3771011" cy="816991"/>
          </a:xfrm>
          <a:prstGeom prst="rect">
            <a:avLst/>
          </a:prstGeom>
        </p:spPr>
      </p:pic>
      <p:sp>
        <p:nvSpPr>
          <p:cNvPr id="3030" name="Object 3030"/>
          <p:cNvSpPr txBox="1"/>
          <p:nvPr/>
        </p:nvSpPr>
        <p:spPr>
          <a:xfrm>
            <a:off x="5600699" y="1720370"/>
            <a:ext cx="5162677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JDL</a:t>
            </a:r>
            <a:r>
              <a:rPr lang="zh-CN" altLang="en-US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实时流处理概况</a:t>
            </a:r>
          </a:p>
        </p:txBody>
      </p:sp>
      <p:pic>
        <p:nvPicPr>
          <p:cNvPr id="93031" name="image 30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2636901"/>
            <a:ext cx="3771011" cy="816991"/>
          </a:xfrm>
          <a:prstGeom prst="rect">
            <a:avLst/>
          </a:prstGeom>
        </p:spPr>
      </p:pic>
      <p:sp>
        <p:nvSpPr>
          <p:cNvPr id="3032" name="Object 3032"/>
          <p:cNvSpPr txBox="1"/>
          <p:nvPr/>
        </p:nvSpPr>
        <p:spPr>
          <a:xfrm>
            <a:off x="5600700" y="2664394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b="0" i="0" dirty="0">
                <a:blipFill>
                  <a:blip r:embed="rId16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性能与易用性改善</a:t>
            </a:r>
          </a:p>
        </p:txBody>
      </p:sp>
      <p:pic>
        <p:nvPicPr>
          <p:cNvPr id="93033" name="image 303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3568700"/>
            <a:ext cx="3771011" cy="816991"/>
          </a:xfrm>
          <a:prstGeom prst="rect">
            <a:avLst/>
          </a:prstGeom>
        </p:spPr>
      </p:pic>
      <p:sp>
        <p:nvSpPr>
          <p:cNvPr id="3034" name="Object 3034"/>
          <p:cNvSpPr txBox="1"/>
          <p:nvPr/>
        </p:nvSpPr>
        <p:spPr>
          <a:xfrm>
            <a:off x="5600700" y="3587115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可靠性</a:t>
            </a:r>
            <a:r>
              <a:rPr lang="zh-CN" altLang="en-US" sz="3200" b="0" i="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保障</a:t>
            </a:r>
          </a:p>
        </p:txBody>
      </p:sp>
      <p:pic>
        <p:nvPicPr>
          <p:cNvPr id="93035" name="image 303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9369" y="4500626"/>
            <a:ext cx="3771011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/>
        </p:nvSpPr>
        <p:spPr>
          <a:xfrm>
            <a:off x="5600700" y="4528566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blipFill>
                  <a:blip r:embed="rId1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Alibaba PuHuiTi Medium" panose="00020600040101010101" charset="-122"/>
              </a:rPr>
              <a:t>未来规划</a:t>
            </a:r>
            <a:endParaRPr lang="zh-CN" altLang="en-US" sz="3200" b="0" i="0" dirty="0">
              <a:blipFill>
                <a:blip r:embed="rId15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Alibaba PuHuiTi Medium" panose="00020600040101010101" charset="-122"/>
            </a:endParaRPr>
          </a:p>
        </p:txBody>
      </p:sp>
      <p:pic>
        <p:nvPicPr>
          <p:cNvPr id="9204" name="image 204"/>
          <p:cNvPicPr>
            <a:picLocks noChangeAspect="1"/>
          </p:cNvPicPr>
          <p:nvPr/>
        </p:nvPicPr>
        <p:blipFill>
          <a:blip r:embed="rId1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sp>
        <p:nvSpPr>
          <p:cNvPr id="205" name="Object 205"/>
          <p:cNvSpPr txBox="1"/>
          <p:nvPr/>
        </p:nvSpPr>
        <p:spPr>
          <a:xfrm>
            <a:off x="3170555" y="458723"/>
            <a:ext cx="4127500" cy="28067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400" dirty="0">
                <a:blipFill>
                  <a:blip r:embed="rId1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 err="1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SlotSharingGroup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自动隔离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SSG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Auto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Isolation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F7231-EEC4-9444-87BE-89B423C0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897" y="1148539"/>
            <a:ext cx="4768378" cy="542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1DAA-03B1-3D4E-95F8-37510E000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64" y="3462144"/>
            <a:ext cx="5446131" cy="3115518"/>
          </a:xfrm>
          <a:prstGeom prst="rect">
            <a:avLst/>
          </a:prstGeom>
        </p:spPr>
      </p:pic>
      <p:sp>
        <p:nvSpPr>
          <p:cNvPr id="13" name="Object 707">
            <a:extLst>
              <a:ext uri="{FF2B5EF4-FFF2-40B4-BE49-F238E27FC236}">
                <a16:creationId xmlns:a16="http://schemas.microsoft.com/office/drawing/2014/main" id="{F19FE68C-56D4-BA4C-A268-D7393E723289}"/>
              </a:ext>
            </a:extLst>
          </p:cNvPr>
          <p:cNvSpPr txBox="1"/>
          <p:nvPr/>
        </p:nvSpPr>
        <p:spPr>
          <a:xfrm>
            <a:off x="657593" y="1424315"/>
            <a:ext cx="5830674" cy="1971542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多合一的数据同步任务或者接入大量分库分表的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CDC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任务，默认情况下会导致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Source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及后续算子分配到同一个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TM Slot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，导致性能下降</a:t>
            </a: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按照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Source UID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和预计流量自动划分</a:t>
            </a:r>
            <a:r>
              <a:rPr lang="en-US" altLang="zh-CN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SlotSharingGroup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，同时适当降低每个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TM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内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Slot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</a:p>
        </p:txBody>
      </p:sp>
    </p:spTree>
    <p:extLst>
      <p:ext uri="{BB962C8B-B14F-4D97-AF65-F5344CB8AC3E}">
        <p14:creationId xmlns:p14="http://schemas.microsoft.com/office/powerpoint/2010/main" val="61603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半自动运维 </a:t>
            </a: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作业健康度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Semi-Auto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Ops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Health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Metrics</a:t>
            </a:r>
          </a:p>
        </p:txBody>
      </p:sp>
      <p:sp>
        <p:nvSpPr>
          <p:cNvPr id="13" name="Object 707">
            <a:extLst>
              <a:ext uri="{FF2B5EF4-FFF2-40B4-BE49-F238E27FC236}">
                <a16:creationId xmlns:a16="http://schemas.microsoft.com/office/drawing/2014/main" id="{F19FE68C-56D4-BA4C-A268-D7393E723289}"/>
              </a:ext>
            </a:extLst>
          </p:cNvPr>
          <p:cNvSpPr txBox="1"/>
          <p:nvPr/>
        </p:nvSpPr>
        <p:spPr>
          <a:xfrm>
            <a:off x="657593" y="1392416"/>
            <a:ext cx="10559756" cy="241403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平台支持异常容器驱逐、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JVM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统计信息导出、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Stack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/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Heap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Dump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导出、热点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TM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火焰图采集等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集团统一的作业健康评分体系，提醒用户治理健康风险项</a:t>
            </a:r>
            <a:endParaRPr lang="en-US" altLang="zh-CN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沉淀异常知识库，针对日常工作常见疑难问题提供自助解决方案查询</a:t>
            </a:r>
            <a:endParaRPr lang="en-US" altLang="zh-CN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742950" lvl="1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No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space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left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on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device?</a:t>
            </a:r>
          </a:p>
          <a:p>
            <a:pPr marL="742950" lvl="1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Could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not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acquire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the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minimum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required</a:t>
            </a:r>
            <a:r>
              <a:rPr lang="zh-CN" altLang="en-US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resources?</a:t>
            </a:r>
          </a:p>
          <a:p>
            <a:pPr marL="742950" lvl="1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Timeout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expired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while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fetching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topic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metadata?</a:t>
            </a:r>
            <a:r>
              <a:rPr lang="zh-CN" altLang="en-US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……</a:t>
            </a:r>
            <a:endParaRPr lang="zh-CN" altLang="en-US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82861-58CE-1A46-A754-4DB079D1B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8" y="5373517"/>
            <a:ext cx="6457664" cy="94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B5C8F-52E4-5441-8C12-53B324B9B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249" y="3733077"/>
            <a:ext cx="5027581" cy="2594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8B8AB-08DA-2840-B767-76ED4C91A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53" y="3997070"/>
            <a:ext cx="6182809" cy="11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8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4" name="image 4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9349" y="1370583"/>
            <a:ext cx="3194177" cy="3178175"/>
          </a:xfrm>
          <a:prstGeom prst="rect">
            <a:avLst/>
          </a:prstGeom>
        </p:spPr>
      </p:pic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4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155622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250210" y="3592067"/>
            <a:ext cx="5776678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21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Future</a:t>
            </a:r>
            <a:r>
              <a:rPr lang="zh-CN" altLang="en-US" sz="21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Planning</a:t>
            </a:r>
            <a:endParaRPr lang="zh-CN" altLang="en-US" sz="2100" b="0" i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012" name="Object 4012"/>
          <p:cNvSpPr txBox="1"/>
          <p:nvPr/>
        </p:nvSpPr>
        <p:spPr>
          <a:xfrm>
            <a:off x="5176068" y="2848356"/>
            <a:ext cx="625393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未来规划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18" name="image 4014">
            <a:extLst>
              <a:ext uri="{FF2B5EF4-FFF2-40B4-BE49-F238E27FC236}">
                <a16:creationId xmlns:a16="http://schemas.microsoft.com/office/drawing/2014/main" id="{46E404D6-0933-8B4C-ABEE-0A36B7A9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6707" y="1285240"/>
            <a:ext cx="4644263" cy="4620895"/>
          </a:xfrm>
          <a:prstGeom prst="rect">
            <a:avLst/>
          </a:prstGeom>
        </p:spPr>
      </p:pic>
      <p:pic>
        <p:nvPicPr>
          <p:cNvPr id="19" name="image 4015">
            <a:extLst>
              <a:ext uri="{FF2B5EF4-FFF2-40B4-BE49-F238E27FC236}">
                <a16:creationId xmlns:a16="http://schemas.microsoft.com/office/drawing/2014/main" id="{7272ECF8-AE79-2944-B5F9-B8BFFB47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1749" y="1522983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802" name="image 8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03" name="Object 803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804" name="image 8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805" name="Object 805"/>
            <p:cNvSpPr txBox="1"/>
            <p:nvPr/>
          </p:nvSpPr>
          <p:spPr>
            <a:xfrm>
              <a:off x="3040380" y="372364"/>
              <a:ext cx="4140200" cy="2806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500" dirty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806" name="image 80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55689" y="2209292"/>
            <a:ext cx="4031234" cy="538734"/>
          </a:xfrm>
          <a:prstGeom prst="rect">
            <a:avLst/>
          </a:prstGeom>
        </p:spPr>
      </p:pic>
      <p:sp>
        <p:nvSpPr>
          <p:cNvPr id="807" name="Object 807"/>
          <p:cNvSpPr txBox="1"/>
          <p:nvPr/>
        </p:nvSpPr>
        <p:spPr>
          <a:xfrm>
            <a:off x="6855714" y="2256917"/>
            <a:ext cx="4308472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en-US" altLang="zh-CN" sz="16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与</a:t>
            </a:r>
            <a:r>
              <a:rPr lang="en-US" altLang="zh-CN" sz="16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StarRocks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3.x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共同构建高效实时湖仓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8" name="image 8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01916" y="1801241"/>
            <a:ext cx="3764153" cy="414020"/>
          </a:xfrm>
          <a:prstGeom prst="rect">
            <a:avLst/>
          </a:prstGeom>
        </p:spPr>
      </p:pic>
      <p:sp>
        <p:nvSpPr>
          <p:cNvPr id="809" name="Object 809"/>
          <p:cNvSpPr txBox="1"/>
          <p:nvPr/>
        </p:nvSpPr>
        <p:spPr>
          <a:xfrm>
            <a:off x="7300341" y="1810766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55" dirty="0" err="1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Paimon</a:t>
            </a:r>
            <a:r>
              <a:rPr lang="zh-CN" altLang="en-US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全面推进落地</a:t>
            </a:r>
            <a:endParaRPr lang="zh-CN" altLang="en-US" sz="1755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0" name="image 8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655689" y="5013452"/>
            <a:ext cx="4031234" cy="538734"/>
          </a:xfrm>
          <a:prstGeom prst="rect">
            <a:avLst/>
          </a:prstGeom>
        </p:spPr>
      </p:pic>
      <p:sp>
        <p:nvSpPr>
          <p:cNvPr id="8011" name="Object 8011"/>
          <p:cNvSpPr txBox="1"/>
          <p:nvPr/>
        </p:nvSpPr>
        <p:spPr>
          <a:xfrm>
            <a:off x="6855714" y="5061077"/>
            <a:ext cx="4000500" cy="812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Remote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Backend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&amp;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Remote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Shuffle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2" name="image 80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08139" y="4624197"/>
            <a:ext cx="3764153" cy="414020"/>
          </a:xfrm>
          <a:prstGeom prst="rect">
            <a:avLst/>
          </a:prstGeom>
        </p:spPr>
      </p:pic>
      <p:sp>
        <p:nvSpPr>
          <p:cNvPr id="8013" name="Object 8013"/>
          <p:cNvSpPr txBox="1"/>
          <p:nvPr/>
        </p:nvSpPr>
        <p:spPr>
          <a:xfrm>
            <a:off x="7306564" y="4633722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55" dirty="0" err="1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</a:t>
            </a:r>
            <a:r>
              <a:rPr lang="zh-CN" altLang="en-US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存算分离</a:t>
            </a:r>
            <a:endParaRPr lang="zh-CN" altLang="en-US" sz="1755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4" name="image 8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682740" y="3576066"/>
            <a:ext cx="3959733" cy="538734"/>
          </a:xfrm>
          <a:prstGeom prst="rect">
            <a:avLst/>
          </a:prstGeom>
        </p:spPr>
      </p:pic>
      <p:sp>
        <p:nvSpPr>
          <p:cNvPr id="8015" name="Object 8015"/>
          <p:cNvSpPr txBox="1"/>
          <p:nvPr/>
        </p:nvSpPr>
        <p:spPr>
          <a:xfrm>
            <a:off x="6882765" y="3623691"/>
            <a:ext cx="3937000" cy="800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8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K8s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Auto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Scaler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探索应用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28967" y="3167888"/>
            <a:ext cx="3764153" cy="414020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7327392" y="3177413"/>
            <a:ext cx="37338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755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更好的自动扩缩容</a:t>
            </a:r>
            <a:endParaRPr lang="zh-CN" altLang="en-US" sz="1755" b="0" i="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8018" name="image 80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6660" y="1820926"/>
            <a:ext cx="4141724" cy="4048633"/>
          </a:xfrm>
          <a:prstGeom prst="rect">
            <a:avLst/>
          </a:prstGeom>
        </p:spPr>
      </p:pic>
      <p:pic>
        <p:nvPicPr>
          <p:cNvPr id="98019" name="image 80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63588" y="1735201"/>
            <a:ext cx="353441" cy="371348"/>
          </a:xfrm>
          <a:prstGeom prst="rect">
            <a:avLst/>
          </a:prstGeom>
        </p:spPr>
      </p:pic>
      <p:pic>
        <p:nvPicPr>
          <p:cNvPr id="98020" name="image 80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854571" y="3142361"/>
            <a:ext cx="371348" cy="340487"/>
          </a:xfrm>
          <a:prstGeom prst="rect">
            <a:avLst/>
          </a:prstGeom>
        </p:spPr>
      </p:pic>
      <p:pic>
        <p:nvPicPr>
          <p:cNvPr id="98021" name="image 80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57619" y="4620768"/>
            <a:ext cx="365379" cy="371348"/>
          </a:xfrm>
          <a:prstGeom prst="rect">
            <a:avLst/>
          </a:prstGeom>
        </p:spPr>
      </p:pic>
      <p:pic>
        <p:nvPicPr>
          <p:cNvPr id="98022" name="image 802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16660" y="1566290"/>
            <a:ext cx="4114800" cy="4114800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1902" name="image 19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03" name="Object 1903"/>
            <p:cNvSpPr txBox="1"/>
            <p:nvPr/>
          </p:nvSpPr>
          <p:spPr>
            <a:xfrm>
              <a:off x="0" y="203200"/>
              <a:ext cx="12192000" cy="661162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1904" name="image 1904"/>
            <p:cNvPicPr>
              <a:picLocks noChangeAspect="1"/>
            </p:cNvPicPr>
            <p:nvPr/>
          </p:nvPicPr>
          <p:blipFill>
            <a:blip r:embed="rId4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</p:grpSp>
      <p:pic>
        <p:nvPicPr>
          <p:cNvPr id="91906" name="image 19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blipFill>
                  <a:blip r:embed="rId6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blipFill>
                <a:blip r:embed="rId6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感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8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谢</a:t>
            </a:r>
            <a:endParaRPr lang="zh-CN" altLang="en-US" sz="8100" b="0" i="0" dirty="0">
              <a:blipFill>
                <a:blip r:embed="rId8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观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9"/>
                  <a:stretch>
                    <a:fillRect/>
                  </a:stretch>
                </a:blipFill>
                <a:latin typeface="Alibaba PuHuiTi Heavy" panose="00020600040101010101" charset="-122"/>
                <a:ea typeface="Alibaba PuHuiTi Heavy" panose="00020600040101010101" charset="-122"/>
              </a:rPr>
              <a:t>看</a:t>
            </a:r>
            <a:endParaRPr lang="zh-CN" altLang="en-US" sz="8100" b="0" i="0" dirty="0">
              <a:blipFill>
                <a:blip r:embed="rId9"/>
                <a:stretch>
                  <a:fillRect/>
                </a:stretch>
              </a:blipFill>
              <a:latin typeface="Alibaba PuHuiTi Heavy" panose="00020600040101010101" charset="-122"/>
              <a:ea typeface="Alibaba PuHuiTi Heavy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/>
          </a:p>
        </p:txBody>
      </p:sp>
      <p:pic>
        <p:nvPicPr>
          <p:cNvPr id="919013" name="image 19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192000" y="-92075"/>
            <a:ext cx="582168" cy="6950075"/>
          </a:xfrm>
          <a:prstGeom prst="rect">
            <a:avLst/>
          </a:prstGeom>
        </p:spPr>
      </p:pic>
      <p:pic>
        <p:nvPicPr>
          <p:cNvPr id="919014" name="image 19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5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5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Real-Time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Streaming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in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JDL</a:t>
            </a:r>
            <a:endParaRPr lang="zh-CN" altLang="en-US" sz="2100" b="0" i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012" name="Object 4012"/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8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JDL</a:t>
            </a:r>
            <a:r>
              <a:rPr lang="zh-CN" altLang="en-US" sz="48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实时流处理概况</a:t>
            </a:r>
          </a:p>
        </p:txBody>
      </p:sp>
      <p:pic>
        <p:nvPicPr>
          <p:cNvPr id="94014" name="image 4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19349" y="1370583"/>
            <a:ext cx="3194177" cy="3178175"/>
          </a:xfrm>
          <a:prstGeom prst="rect">
            <a:avLst/>
          </a:prstGeom>
        </p:spPr>
      </p:pic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物流业务中的实时计算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Real-Time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Computing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in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Logistics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3C6A0-0228-F344-A7AB-92D3D4EA8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95" y="1418895"/>
            <a:ext cx="5935679" cy="2685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F712B-6DA0-254D-808F-2A01D60C1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976" y="3376450"/>
            <a:ext cx="5772719" cy="29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1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以京东</a:t>
            </a: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JRC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为中心的实时技术栈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JRC-Centered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Real-Time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Tech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D277-09EC-5A46-9CDB-DF2DAF166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9547"/>
            <a:ext cx="12192000" cy="42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404053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JDL</a:t>
            </a: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流作业规模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Current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Streaming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Scale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in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JDL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2B43BA-C973-1140-844C-4237C053FF74}"/>
              </a:ext>
            </a:extLst>
          </p:cNvPr>
          <p:cNvSpPr/>
          <p:nvPr/>
        </p:nvSpPr>
        <p:spPr>
          <a:xfrm>
            <a:off x="884863" y="2158281"/>
            <a:ext cx="1684962" cy="1684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1.12</a:t>
            </a:r>
          </a:p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1.14</a:t>
            </a:r>
          </a:p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(1.16)</a:t>
            </a:r>
            <a:endParaRPr lang="en-CN"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22909C-5E8D-9A40-8DF8-770763354BB9}"/>
              </a:ext>
            </a:extLst>
          </p:cNvPr>
          <p:cNvSpPr/>
          <p:nvPr/>
        </p:nvSpPr>
        <p:spPr>
          <a:xfrm>
            <a:off x="3061273" y="2158281"/>
            <a:ext cx="1684962" cy="1684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2K+</a:t>
            </a:r>
            <a:endParaRPr lang="en-CN"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1E37FC-35D3-ED45-B62A-9EC3AF586504}"/>
              </a:ext>
            </a:extLst>
          </p:cNvPr>
          <p:cNvSpPr/>
          <p:nvPr/>
        </p:nvSpPr>
        <p:spPr>
          <a:xfrm>
            <a:off x="5247097" y="2149594"/>
            <a:ext cx="1684962" cy="1684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85K</a:t>
            </a:r>
            <a:r>
              <a:rPr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2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VCores</a:t>
            </a:r>
            <a:endParaRPr lang="en-CN"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7C2380-A231-5D48-822B-E941507E9D89}"/>
              </a:ext>
            </a:extLst>
          </p:cNvPr>
          <p:cNvSpPr/>
          <p:nvPr/>
        </p:nvSpPr>
        <p:spPr>
          <a:xfrm>
            <a:off x="7509813" y="2149594"/>
            <a:ext cx="1684962" cy="1684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</a:t>
            </a:r>
            <a:r>
              <a:rPr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Mil.</a:t>
            </a:r>
            <a:r>
              <a:rPr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RPS</a:t>
            </a:r>
            <a:endParaRPr lang="en-CN"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A953B-E87B-7C4E-B268-1A2A3F92566B}"/>
              </a:ext>
            </a:extLst>
          </p:cNvPr>
          <p:cNvSpPr/>
          <p:nvPr/>
        </p:nvSpPr>
        <p:spPr>
          <a:xfrm>
            <a:off x="9700647" y="2149594"/>
            <a:ext cx="1684962" cy="1684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10+</a:t>
            </a:r>
            <a:r>
              <a:rPr lang="zh-CN" altLang="en-US" sz="2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2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TB/</a:t>
            </a:r>
            <a:r>
              <a:rPr lang="zh-CN" altLang="en-US" sz="2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22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50d</a:t>
            </a:r>
            <a:endParaRPr lang="en-CN" sz="22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5" name="Object 11010">
            <a:extLst>
              <a:ext uri="{FF2B5EF4-FFF2-40B4-BE49-F238E27FC236}">
                <a16:creationId xmlns:a16="http://schemas.microsoft.com/office/drawing/2014/main" id="{7448D5AE-4981-DA4E-B51C-647527D143B6}"/>
              </a:ext>
            </a:extLst>
          </p:cNvPr>
          <p:cNvSpPr txBox="1"/>
          <p:nvPr/>
        </p:nvSpPr>
        <p:spPr>
          <a:xfrm>
            <a:off x="924967" y="4030277"/>
            <a:ext cx="1604754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0" i="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Flink</a:t>
            </a:r>
            <a:r>
              <a:rPr lang="zh-CN" altLang="en-US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Version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6" name="Object 11010">
            <a:extLst>
              <a:ext uri="{FF2B5EF4-FFF2-40B4-BE49-F238E27FC236}">
                <a16:creationId xmlns:a16="http://schemas.microsoft.com/office/drawing/2014/main" id="{5BB95CE3-A944-F344-AC2E-7FDD3AC4B9E8}"/>
              </a:ext>
            </a:extLst>
          </p:cNvPr>
          <p:cNvSpPr txBox="1"/>
          <p:nvPr/>
        </p:nvSpPr>
        <p:spPr>
          <a:xfrm>
            <a:off x="3101377" y="4013389"/>
            <a:ext cx="1604754" cy="90170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Job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Count</a:t>
            </a:r>
          </a:p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(API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SQL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≈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: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1)</a:t>
            </a:r>
          </a:p>
        </p:txBody>
      </p:sp>
      <p:sp>
        <p:nvSpPr>
          <p:cNvPr id="37" name="Object 11010">
            <a:extLst>
              <a:ext uri="{FF2B5EF4-FFF2-40B4-BE49-F238E27FC236}">
                <a16:creationId xmlns:a16="http://schemas.microsoft.com/office/drawing/2014/main" id="{7FBE18B7-58AE-F84A-8ED6-225006336450}"/>
              </a:ext>
            </a:extLst>
          </p:cNvPr>
          <p:cNvSpPr txBox="1"/>
          <p:nvPr/>
        </p:nvSpPr>
        <p:spPr>
          <a:xfrm>
            <a:off x="5293623" y="4013388"/>
            <a:ext cx="1604754" cy="90170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Total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Resource</a:t>
            </a:r>
          </a:p>
        </p:txBody>
      </p:sp>
      <p:sp>
        <p:nvSpPr>
          <p:cNvPr id="38" name="Object 11010">
            <a:extLst>
              <a:ext uri="{FF2B5EF4-FFF2-40B4-BE49-F238E27FC236}">
                <a16:creationId xmlns:a16="http://schemas.microsoft.com/office/drawing/2014/main" id="{373998EF-9EDD-B94E-92D0-2059FAD46DB4}"/>
              </a:ext>
            </a:extLst>
          </p:cNvPr>
          <p:cNvSpPr txBox="1"/>
          <p:nvPr/>
        </p:nvSpPr>
        <p:spPr>
          <a:xfrm>
            <a:off x="7549917" y="4013387"/>
            <a:ext cx="1604754" cy="90170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Max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Throughput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(Single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job)</a:t>
            </a:r>
          </a:p>
        </p:txBody>
      </p:sp>
      <p:sp>
        <p:nvSpPr>
          <p:cNvPr id="39" name="Object 11010">
            <a:extLst>
              <a:ext uri="{FF2B5EF4-FFF2-40B4-BE49-F238E27FC236}">
                <a16:creationId xmlns:a16="http://schemas.microsoft.com/office/drawing/2014/main" id="{8DCE232B-C1B6-A04D-A28E-1EFE932797A7}"/>
              </a:ext>
            </a:extLst>
          </p:cNvPr>
          <p:cNvSpPr txBox="1"/>
          <p:nvPr/>
        </p:nvSpPr>
        <p:spPr>
          <a:xfrm>
            <a:off x="9740751" y="4013387"/>
            <a:ext cx="1604754" cy="90170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Max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Size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(Single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job)</a:t>
            </a:r>
          </a:p>
        </p:txBody>
      </p:sp>
    </p:spTree>
    <p:extLst>
      <p:ext uri="{BB962C8B-B14F-4D97-AF65-F5344CB8AC3E}">
        <p14:creationId xmlns:p14="http://schemas.microsoft.com/office/powerpoint/2010/main" val="273639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问题与挑战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Problems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Challenges</a:t>
            </a:r>
          </a:p>
        </p:txBody>
      </p:sp>
      <p:pic>
        <p:nvPicPr>
          <p:cNvPr id="6" name="image 706">
            <a:extLst>
              <a:ext uri="{FF2B5EF4-FFF2-40B4-BE49-F238E27FC236}">
                <a16:creationId xmlns:a16="http://schemas.microsoft.com/office/drawing/2014/main" id="{F7758117-0A71-3445-A3F8-E93CB61201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8740" y="4762142"/>
            <a:ext cx="2483485" cy="625348"/>
          </a:xfrm>
          <a:prstGeom prst="rect">
            <a:avLst/>
          </a:prstGeom>
        </p:spPr>
      </p:pic>
      <p:sp>
        <p:nvSpPr>
          <p:cNvPr id="7" name="Object 707">
            <a:extLst>
              <a:ext uri="{FF2B5EF4-FFF2-40B4-BE49-F238E27FC236}">
                <a16:creationId xmlns:a16="http://schemas.microsoft.com/office/drawing/2014/main" id="{9C109116-5A4C-8142-8041-0EB71D88595D}"/>
              </a:ext>
            </a:extLst>
          </p:cNvPr>
          <p:cNvSpPr txBox="1"/>
          <p:nvPr/>
        </p:nvSpPr>
        <p:spPr>
          <a:xfrm>
            <a:off x="1348265" y="4771667"/>
            <a:ext cx="2616200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海量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状态、网络问题、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反压、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Join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etc.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8" name="image 708">
            <a:extLst>
              <a:ext uri="{FF2B5EF4-FFF2-40B4-BE49-F238E27FC236}">
                <a16:creationId xmlns:a16="http://schemas.microsoft.com/office/drawing/2014/main" id="{7E791177-D615-A64E-A774-34E0493B06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19055" y="4046116"/>
            <a:ext cx="2503170" cy="537210"/>
          </a:xfrm>
          <a:prstGeom prst="rect">
            <a:avLst/>
          </a:prstGeom>
        </p:spPr>
      </p:pic>
      <p:sp>
        <p:nvSpPr>
          <p:cNvPr id="9" name="Object 709">
            <a:extLst>
              <a:ext uri="{FF2B5EF4-FFF2-40B4-BE49-F238E27FC236}">
                <a16:creationId xmlns:a16="http://schemas.microsoft.com/office/drawing/2014/main" id="{B0D69111-E29F-5746-9D4B-2F8B287F9F1D}"/>
              </a:ext>
            </a:extLst>
          </p:cNvPr>
          <p:cNvSpPr txBox="1"/>
          <p:nvPr/>
        </p:nvSpPr>
        <p:spPr>
          <a:xfrm>
            <a:off x="1328580" y="4055641"/>
            <a:ext cx="24765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性能与易用性</a:t>
            </a:r>
          </a:p>
        </p:txBody>
      </p:sp>
      <p:pic>
        <p:nvPicPr>
          <p:cNvPr id="10" name="image 7010">
            <a:extLst>
              <a:ext uri="{FF2B5EF4-FFF2-40B4-BE49-F238E27FC236}">
                <a16:creationId xmlns:a16="http://schemas.microsoft.com/office/drawing/2014/main" id="{94C6F7BD-4707-6F4A-B6E7-08965C0733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852322" y="4762142"/>
            <a:ext cx="2495296" cy="625348"/>
          </a:xfrm>
          <a:prstGeom prst="rect">
            <a:avLst/>
          </a:prstGeom>
        </p:spPr>
      </p:pic>
      <p:sp>
        <p:nvSpPr>
          <p:cNvPr id="11" name="Object 7011">
            <a:extLst>
              <a:ext uri="{FF2B5EF4-FFF2-40B4-BE49-F238E27FC236}">
                <a16:creationId xmlns:a16="http://schemas.microsoft.com/office/drawing/2014/main" id="{2463DC00-2E5D-5942-A5D6-CDBC8712C80A}"/>
              </a:ext>
            </a:extLst>
          </p:cNvPr>
          <p:cNvSpPr txBox="1"/>
          <p:nvPr/>
        </p:nvSpPr>
        <p:spPr>
          <a:xfrm>
            <a:off x="4861846" y="4771667"/>
            <a:ext cx="2495295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核心业务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long-running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保障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>
              <a:lnSpc>
                <a:spcPct val="13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降本增效 </a:t>
            </a:r>
            <a:r>
              <a:rPr lang="en-US" altLang="zh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≠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zh-CN" altLang="en-CN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降本增笑</a:t>
            </a:r>
            <a:endParaRPr lang="zh-CN" altLang="en-US" sz="240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2" name="image 7012">
            <a:extLst>
              <a:ext uri="{FF2B5EF4-FFF2-40B4-BE49-F238E27FC236}">
                <a16:creationId xmlns:a16="http://schemas.microsoft.com/office/drawing/2014/main" id="{0624684F-C453-8944-9201-9997B81D82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52322" y="4046116"/>
            <a:ext cx="2495296" cy="537210"/>
          </a:xfrm>
          <a:prstGeom prst="rect">
            <a:avLst/>
          </a:prstGeom>
        </p:spPr>
      </p:pic>
      <p:sp>
        <p:nvSpPr>
          <p:cNvPr id="13" name="Object 7013">
            <a:extLst>
              <a:ext uri="{FF2B5EF4-FFF2-40B4-BE49-F238E27FC236}">
                <a16:creationId xmlns:a16="http://schemas.microsoft.com/office/drawing/2014/main" id="{CF45E2A7-02D8-3148-9881-6421AA6BF057}"/>
              </a:ext>
            </a:extLst>
          </p:cNvPr>
          <p:cNvSpPr txBox="1"/>
          <p:nvPr/>
        </p:nvSpPr>
        <p:spPr>
          <a:xfrm>
            <a:off x="4861847" y="4055641"/>
            <a:ext cx="2463800" cy="5334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稳定性和健康度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4" name="image 7014">
            <a:extLst>
              <a:ext uri="{FF2B5EF4-FFF2-40B4-BE49-F238E27FC236}">
                <a16:creationId xmlns:a16="http://schemas.microsoft.com/office/drawing/2014/main" id="{802929A4-744D-4A43-BA86-FD3F9DB51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371872" y="4762142"/>
            <a:ext cx="2564638" cy="625348"/>
          </a:xfrm>
          <a:prstGeom prst="rect">
            <a:avLst/>
          </a:prstGeom>
        </p:spPr>
      </p:pic>
      <p:sp>
        <p:nvSpPr>
          <p:cNvPr id="15" name="Object 7015">
            <a:extLst>
              <a:ext uri="{FF2B5EF4-FFF2-40B4-BE49-F238E27FC236}">
                <a16:creationId xmlns:a16="http://schemas.microsoft.com/office/drawing/2014/main" id="{06775044-945A-8B47-8137-800F4C90E90C}"/>
              </a:ext>
            </a:extLst>
          </p:cNvPr>
          <p:cNvSpPr txBox="1"/>
          <p:nvPr/>
        </p:nvSpPr>
        <p:spPr>
          <a:xfrm>
            <a:off x="8381397" y="4771667"/>
            <a:ext cx="2527300" cy="6096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报警、异常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准确</a:t>
            </a: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处置，快速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恢复</a:t>
            </a:r>
            <a:endParaRPr lang="zh-CN" altLang="en-US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6" name="image 7016">
            <a:extLst>
              <a:ext uri="{FF2B5EF4-FFF2-40B4-BE49-F238E27FC236}">
                <a16:creationId xmlns:a16="http://schemas.microsoft.com/office/drawing/2014/main" id="{444157AB-324E-194C-A3BF-6E8A8C797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371872" y="4046116"/>
            <a:ext cx="2481453" cy="517398"/>
          </a:xfrm>
          <a:prstGeom prst="rect">
            <a:avLst/>
          </a:prstGeom>
        </p:spPr>
      </p:pic>
      <p:sp>
        <p:nvSpPr>
          <p:cNvPr id="17" name="Object 7017">
            <a:extLst>
              <a:ext uri="{FF2B5EF4-FFF2-40B4-BE49-F238E27FC236}">
                <a16:creationId xmlns:a16="http://schemas.microsoft.com/office/drawing/2014/main" id="{B18D761B-7C9E-8E47-89B9-809F9C621C86}"/>
              </a:ext>
            </a:extLst>
          </p:cNvPr>
          <p:cNvSpPr txBox="1"/>
          <p:nvPr/>
        </p:nvSpPr>
        <p:spPr>
          <a:xfrm>
            <a:off x="8381397" y="4055641"/>
            <a:ext cx="2451100" cy="520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Troubleshooting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18" name="image 7018">
            <a:extLst>
              <a:ext uri="{FF2B5EF4-FFF2-40B4-BE49-F238E27FC236}">
                <a16:creationId xmlns:a16="http://schemas.microsoft.com/office/drawing/2014/main" id="{E2A9B185-BAF3-2640-BE3D-69551BDB67C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74926" y="2589263"/>
            <a:ext cx="991235" cy="950722"/>
          </a:xfrm>
          <a:prstGeom prst="rect">
            <a:avLst/>
          </a:prstGeom>
        </p:spPr>
      </p:pic>
      <p:pic>
        <p:nvPicPr>
          <p:cNvPr id="21" name="image 7021">
            <a:extLst>
              <a:ext uri="{FF2B5EF4-FFF2-40B4-BE49-F238E27FC236}">
                <a16:creationId xmlns:a16="http://schemas.microsoft.com/office/drawing/2014/main" id="{E6EDB3D1-B200-AA4A-9C47-9F23A7E5556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30325" y="1867776"/>
            <a:ext cx="2520823" cy="2520823"/>
          </a:xfrm>
          <a:prstGeom prst="rect">
            <a:avLst/>
          </a:prstGeom>
        </p:spPr>
      </p:pic>
      <p:pic>
        <p:nvPicPr>
          <p:cNvPr id="19" name="image 7019">
            <a:extLst>
              <a:ext uri="{FF2B5EF4-FFF2-40B4-BE49-F238E27FC236}">
                <a16:creationId xmlns:a16="http://schemas.microsoft.com/office/drawing/2014/main" id="{32E07404-678A-7348-8B67-AC7640016A8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618353" y="2569070"/>
            <a:ext cx="943356" cy="991235"/>
          </a:xfrm>
          <a:prstGeom prst="rect">
            <a:avLst/>
          </a:prstGeom>
        </p:spPr>
      </p:pic>
      <p:pic>
        <p:nvPicPr>
          <p:cNvPr id="20" name="image 7020">
            <a:extLst>
              <a:ext uri="{FF2B5EF4-FFF2-40B4-BE49-F238E27FC236}">
                <a16:creationId xmlns:a16="http://schemas.microsoft.com/office/drawing/2014/main" id="{DF9E936F-A854-7B43-ABA3-0CBCD173FAF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114028" y="2596121"/>
            <a:ext cx="991235" cy="937006"/>
          </a:xfrm>
          <a:prstGeom prst="rect">
            <a:avLst/>
          </a:prstGeom>
        </p:spPr>
      </p:pic>
      <p:pic>
        <p:nvPicPr>
          <p:cNvPr id="22" name="image 7022">
            <a:extLst>
              <a:ext uri="{FF2B5EF4-FFF2-40B4-BE49-F238E27FC236}">
                <a16:creationId xmlns:a16="http://schemas.microsoft.com/office/drawing/2014/main" id="{4A624394-F7A4-B446-ADEA-4A5C7B6E7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826254" y="1867776"/>
            <a:ext cx="2520823" cy="2520823"/>
          </a:xfrm>
          <a:prstGeom prst="rect">
            <a:avLst/>
          </a:prstGeom>
        </p:spPr>
      </p:pic>
      <p:pic>
        <p:nvPicPr>
          <p:cNvPr id="23" name="image 7023">
            <a:extLst>
              <a:ext uri="{FF2B5EF4-FFF2-40B4-BE49-F238E27FC236}">
                <a16:creationId xmlns:a16="http://schemas.microsoft.com/office/drawing/2014/main" id="{17CACDB6-F629-284F-A65E-618F0E542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322056" y="1867776"/>
            <a:ext cx="2520823" cy="2520823"/>
          </a:xfrm>
          <a:prstGeom prst="rect">
            <a:avLst/>
          </a:prstGeom>
        </p:spPr>
      </p:pic>
      <p:pic>
        <p:nvPicPr>
          <p:cNvPr id="24" name="image 7024">
            <a:extLst>
              <a:ext uri="{FF2B5EF4-FFF2-40B4-BE49-F238E27FC236}">
                <a16:creationId xmlns:a16="http://schemas.microsoft.com/office/drawing/2014/main" id="{9E5E55B7-0661-9444-B0F6-10F04511F77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206025" y="4580786"/>
            <a:ext cx="2616200" cy="19050"/>
          </a:xfrm>
          <a:prstGeom prst="rect">
            <a:avLst/>
          </a:prstGeom>
        </p:spPr>
      </p:pic>
      <p:pic>
        <p:nvPicPr>
          <p:cNvPr id="25" name="image 7025">
            <a:extLst>
              <a:ext uri="{FF2B5EF4-FFF2-40B4-BE49-F238E27FC236}">
                <a16:creationId xmlns:a16="http://schemas.microsoft.com/office/drawing/2014/main" id="{FB414011-5E31-5247-B94F-13EF58BF000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731418" y="4580786"/>
            <a:ext cx="2616200" cy="19050"/>
          </a:xfrm>
          <a:prstGeom prst="rect">
            <a:avLst/>
          </a:prstGeom>
        </p:spPr>
      </p:pic>
      <p:pic>
        <p:nvPicPr>
          <p:cNvPr id="26" name="image 7026">
            <a:extLst>
              <a:ext uri="{FF2B5EF4-FFF2-40B4-BE49-F238E27FC236}">
                <a16:creationId xmlns:a16="http://schemas.microsoft.com/office/drawing/2014/main" id="{F181F6EC-963A-E94B-BD47-B93389DD816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256938" y="4580786"/>
            <a:ext cx="2616200" cy="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4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4" name="image 4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4307" y="1132840"/>
            <a:ext cx="4644263" cy="4620895"/>
          </a:xfrm>
          <a:prstGeom prst="rect">
            <a:avLst/>
          </a:prstGeom>
        </p:spPr>
      </p:pic>
      <p:pic>
        <p:nvPicPr>
          <p:cNvPr id="94015" name="image 4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9349" y="1370583"/>
            <a:ext cx="3194177" cy="3178175"/>
          </a:xfrm>
          <a:prstGeom prst="rect">
            <a:avLst/>
          </a:prstGeom>
        </p:spPr>
      </p:pic>
      <p:grpSp>
        <p:nvGrpSpPr>
          <p:cNvPr id="401" name="组合 4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402" name="image 40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0" y="203200"/>
              <a:ext cx="12192000" cy="66548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7"/>
            <a:srcRect t="4580" b="4580"/>
            <a:stretch>
              <a:fillRect/>
            </a:stretch>
          </p:blipFill>
          <p:spPr>
            <a:xfrm>
              <a:off x="482600" y="292100"/>
              <a:ext cx="2527300" cy="571500"/>
            </a:xfrm>
            <a:prstGeom prst="rect">
              <a:avLst/>
            </a:prstGeom>
          </p:spPr>
        </p:pic>
        <p:sp>
          <p:nvSpPr>
            <p:cNvPr id="405" name="Object 405"/>
            <p:cNvSpPr txBox="1"/>
            <p:nvPr/>
          </p:nvSpPr>
          <p:spPr>
            <a:xfrm>
              <a:off x="3152140" y="437768"/>
              <a:ext cx="4127500" cy="28067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50" b="0" i="0" spc="1400" dirty="0">
                  <a:blipFill>
                    <a:blip r:embed="rId9"/>
                    <a:stretch>
                      <a:fillRect/>
                    </a:stretch>
                  </a:blipFill>
                  <a:latin typeface="OPPOSans-B"/>
                  <a:ea typeface="OPPOSans-B"/>
                </a:rPr>
                <a:t>FUTURE OF DATA</a:t>
              </a:r>
              <a:endParaRPr lang="zh-CN" altLang="en-US"/>
            </a:p>
          </p:txBody>
        </p:sp>
      </p:grpSp>
      <p:pic>
        <p:nvPicPr>
          <p:cNvPr id="9406" name="image 40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9407" name="image 40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</a:t>
            </a:r>
            <a:r>
              <a:rPr lang="en-US" alt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409" name="image 40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251315" y="3582542"/>
            <a:ext cx="3688334" cy="434594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5260839" y="3592067"/>
            <a:ext cx="5818283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Performance</a:t>
            </a:r>
            <a:r>
              <a:rPr lang="zh-CN" altLang="en-US" sz="21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&amp;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Usability</a:t>
            </a:r>
            <a:r>
              <a:rPr lang="zh-CN" altLang="en-US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Improvement</a:t>
            </a:r>
            <a:endParaRPr lang="zh-CN" altLang="en-US" sz="2100" b="0" i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4012" name="Object 4012"/>
          <p:cNvSpPr txBox="1"/>
          <p:nvPr/>
        </p:nvSpPr>
        <p:spPr>
          <a:xfrm>
            <a:off x="5271761" y="2848356"/>
            <a:ext cx="5666365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性能与易用性改善</a:t>
            </a:r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pic>
        <p:nvPicPr>
          <p:cNvPr id="16" name="image 4014">
            <a:extLst>
              <a:ext uri="{FF2B5EF4-FFF2-40B4-BE49-F238E27FC236}">
                <a16:creationId xmlns:a16="http://schemas.microsoft.com/office/drawing/2014/main" id="{35FE7CAB-91FD-7041-8612-67A2751F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6707" y="1285240"/>
            <a:ext cx="4644263" cy="4620895"/>
          </a:xfrm>
          <a:prstGeom prst="rect">
            <a:avLst/>
          </a:prstGeom>
        </p:spPr>
      </p:pic>
      <p:pic>
        <p:nvPicPr>
          <p:cNvPr id="17" name="image 4015">
            <a:extLst>
              <a:ext uri="{FF2B5EF4-FFF2-40B4-BE49-F238E27FC236}">
                <a16:creationId xmlns:a16="http://schemas.microsoft.com/office/drawing/2014/main" id="{6279C8F3-69EB-FC4B-A223-BF9D788706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1749" y="1522983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01">
            <a:extLst>
              <a:ext uri="{FF2B5EF4-FFF2-40B4-BE49-F238E27FC236}">
                <a16:creationId xmlns:a16="http://schemas.microsoft.com/office/drawing/2014/main" id="{07E9D6CD-3CBD-3E46-B1F8-0235CBB4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502">
            <a:extLst>
              <a:ext uri="{FF2B5EF4-FFF2-40B4-BE49-F238E27FC236}">
                <a16:creationId xmlns:a16="http://schemas.microsoft.com/office/drawing/2014/main" id="{F3D87848-B679-6E4F-9F36-B0EE80B2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3" descr="组-11">
            <a:extLst>
              <a:ext uri="{FF2B5EF4-FFF2-40B4-BE49-F238E27FC236}">
                <a16:creationId xmlns:a16="http://schemas.microsoft.com/office/drawing/2014/main" id="{7C8F31A7-E1ED-FC44-94FB-0FE07DBD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  <p:sp>
        <p:nvSpPr>
          <p:cNvPr id="29" name="Object 11014">
            <a:extLst>
              <a:ext uri="{FF2B5EF4-FFF2-40B4-BE49-F238E27FC236}">
                <a16:creationId xmlns:a16="http://schemas.microsoft.com/office/drawing/2014/main" id="{BBDB903C-861D-EC4E-9D20-928E6A4FF90A}"/>
              </a:ext>
            </a:extLst>
          </p:cNvPr>
          <p:cNvSpPr txBox="1"/>
          <p:nvPr/>
        </p:nvSpPr>
        <p:spPr>
          <a:xfrm>
            <a:off x="657593" y="437812"/>
            <a:ext cx="5812781" cy="981083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2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与大状态和平相处</a:t>
            </a:r>
            <a:endParaRPr lang="en-US" altLang="zh-CN" sz="3200" dirty="0">
              <a:solidFill>
                <a:srgbClr val="16FFFF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Settle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Down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with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Large</a:t>
            </a:r>
            <a:r>
              <a:rPr lang="zh-CN" altLang="en-US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000" dirty="0">
                <a:solidFill>
                  <a:srgbClr val="16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A0F792-4069-914B-B55E-DFC9BA6E1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614" y="1484210"/>
            <a:ext cx="7560561" cy="218225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6804DC1-D287-7645-A671-5A1A2749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15" y="4019594"/>
            <a:ext cx="7560561" cy="223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707">
            <a:extLst>
              <a:ext uri="{FF2B5EF4-FFF2-40B4-BE49-F238E27FC236}">
                <a16:creationId xmlns:a16="http://schemas.microsoft.com/office/drawing/2014/main" id="{949C9701-46D7-0749-BEF1-E74B343B5D4A}"/>
              </a:ext>
            </a:extLst>
          </p:cNvPr>
          <p:cNvSpPr txBox="1"/>
          <p:nvPr/>
        </p:nvSpPr>
        <p:spPr>
          <a:xfrm>
            <a:off x="657593" y="1551906"/>
            <a:ext cx="3506738" cy="477523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物流实时监控业务产生大量中间环节数据。某些场景下，单个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DS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API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任务每个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Checkpoint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周期的状态增量可持续达到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100GB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以上</a:t>
            </a:r>
            <a:endParaRPr lang="en-US" altLang="zh-CN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35000"/>
              </a:lnSpc>
            </a:pPr>
            <a:endParaRPr lang="en-US" altLang="zh-CN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en-US" altLang="zh-CN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RocksDB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状态后端性能调优</a:t>
            </a:r>
            <a:endParaRPr lang="en-US" altLang="zh-CN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低延迟状态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endParaRPr lang="en-US" altLang="zh-CN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规范化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State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用法</a:t>
            </a:r>
            <a:endParaRPr lang="en-US" altLang="zh-CN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35000"/>
              </a:lnSpc>
              <a:buFont typeface="Wingdings" pitchFamily="2" charset="2"/>
              <a:buChar char="Ø"/>
            </a:pPr>
            <a:r>
              <a:rPr lang="zh-CN" altLang="en-US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内置调优参数集</a:t>
            </a:r>
          </a:p>
        </p:txBody>
      </p:sp>
    </p:spTree>
    <p:extLst>
      <p:ext uri="{BB962C8B-B14F-4D97-AF65-F5344CB8AC3E}">
        <p14:creationId xmlns:p14="http://schemas.microsoft.com/office/powerpoint/2010/main" val="324339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1540</Words>
  <Application>Microsoft Macintosh PowerPoint</Application>
  <PresentationFormat>Widescreen</PresentationFormat>
  <Paragraphs>230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阿里巴巴普惠体</vt:lpstr>
      <vt:lpstr>Wingdings</vt:lpstr>
      <vt:lpstr>Arial</vt:lpstr>
      <vt:lpstr>Alibaba PuHuiTi Heavy</vt:lpstr>
      <vt:lpstr>OPPOSans-B</vt:lpstr>
      <vt:lpstr>Alibaba PuHuiTi</vt:lpstr>
      <vt:lpstr>Alibaba PuHuiTi Medium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Qi Kang</cp:lastModifiedBy>
  <cp:revision>11</cp:revision>
  <dcterms:created xsi:type="dcterms:W3CDTF">2023-12-13T09:23:38Z</dcterms:created>
  <dcterms:modified xsi:type="dcterms:W3CDTF">2023-12-22T07:04:24Z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B4C9A20D14B9370FA575796579F50CC3_43</vt:lpwstr>
  </property>
  <property fmtid="{D5CDD505-2E9C-101B-9397-08002B2CF9AE}" pid="3" name="KSOProductBuildVer">
    <vt:lpwstr>2052-5.5.1.7991</vt:lpwstr>
  </property>
</Properties>
</file>